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6"/>
  </p:notesMasterIdLst>
  <p:sldIdLst>
    <p:sldId id="256" r:id="rId2"/>
    <p:sldId id="257" r:id="rId3"/>
    <p:sldId id="258" r:id="rId4"/>
    <p:sldId id="269" r:id="rId5"/>
    <p:sldId id="260" r:id="rId6"/>
    <p:sldId id="271" r:id="rId7"/>
    <p:sldId id="261" r:id="rId8"/>
    <p:sldId id="272" r:id="rId9"/>
    <p:sldId id="262" r:id="rId10"/>
    <p:sldId id="273" r:id="rId11"/>
    <p:sldId id="263" r:id="rId12"/>
    <p:sldId id="274" r:id="rId13"/>
    <p:sldId id="264" r:id="rId14"/>
    <p:sldId id="275" r:id="rId15"/>
    <p:sldId id="265" r:id="rId16"/>
    <p:sldId id="276" r:id="rId17"/>
    <p:sldId id="266" r:id="rId18"/>
    <p:sldId id="277" r:id="rId19"/>
    <p:sldId id="267" r:id="rId20"/>
    <p:sldId id="278" r:id="rId21"/>
    <p:sldId id="268" r:id="rId22"/>
    <p:sldId id="279" r:id="rId23"/>
    <p:sldId id="280" r:id="rId24"/>
    <p:sldId id="281" r:id="rId2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3D29"/>
    <a:srgbClr val="CCBCAB"/>
    <a:srgbClr val="FFF2AD"/>
    <a:srgbClr val="FFE9BD"/>
    <a:srgbClr val="FDBC83"/>
    <a:srgbClr val="F69E59"/>
    <a:srgbClr val="314A55"/>
    <a:srgbClr val="9C5B3A"/>
    <a:srgbClr val="A06443"/>
    <a:srgbClr val="FEE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32520-E6E2-4E81-BB73-EBB7D1FBFC2D}" v="38" dt="2025-11-16T14:37:35.8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31" d="100"/>
          <a:sy n="31" d="100"/>
        </p:scale>
        <p:origin x="2208" y="25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2:20:59.786"/>
    </inkml:context>
    <inkml:brush xml:id="br0">
      <inkml:brushProperty name="width" value="0.3" units="cm"/>
      <inkml:brushProperty name="height" value="0.6" units="cm"/>
      <inkml:brushProperty name="color" value="#FFEAC3"/>
      <inkml:brushProperty name="tip" value="rectangle"/>
      <inkml:brushProperty name="rasterOp" value="maskPen"/>
    </inkml:brush>
  </inkml:definitions>
  <inkml:trace contextRef="#ctx0" brushRef="#br0">196 0 5873,'19'7'5210,"-14"-4"-4631,-4-3-530,-1 1 1,0-1-1,1 0 0,-1 1 49,1-1-49,-1 1 0,0-1 1,1 0-1,-1 1 0,0-1 0,0 1 0,0-1 0,1 0 0,-1 1 0,0-1 1,0 1-1,0-1 0,0 1 0,0-1 0,0 1 0,0-1 0,0 1 0,0-1 1,0 1-1,0-1 0,0 0 0,0 1 0,0-1 0,0 1 0,0-1 0,0 1 1,-1-1-1,1 1 0,0-1 0,0 0 0,-1 1 0,1-1 0,0 0 0,-1 1 50,1 0-50,-1-1 0,1 0 0,0 0 0,-1 1 0,1-1 1,-1 0-1,-3 5 23,0-1 0,0 0 1,0 1-1,1 0 0,0 0 0,0 0 1,-4 8-1,-14 22-37,-8-4 32,-47 39-1,65-60-63,-1 3 20,10-10-16,0-1 1,0 0-1,0 1 1,0-1-1,-1 0 0,1 0 1,-1 0-1,1 0 0,-1-1 1,-4 3-1,7-4-7,-1 0 1,1 0-1,0 0 0,-1 0 0,1 0 1,0 0-1,-1-1 0,1 1 0,0 0 1,-1 0-1,1 0 0,0 0 0,0-1 1,-1 1-1,1 0 0,0 0 0,0 0 1,-1-1-1,1 1 0,0 0 0,0-1 1,0 1-1,0 0 0,-1 0 0,1-1 1,0 1-1,0 0 0,0-1 1,0 1-1,0 0 0,0-1 0,0 1 1,0 0-1,0-1 0,0 1 0,0 0 1,0-1-1,0 1 0,0 0 0,0-1 1,0 1-1,0 0 0,0-1 0,1 1 1,-1 0-1,0 0 0,0-1 0,1 1 1,5-18-426,-5 18 421,-1 0 1,0 0-1,0 0 1,0-1-1,0 1 0,0 0 1,0 0-1,0 0 0,1-1 1,-1 1-1,0 0 0,0 0 1,0 0-1,0-1 0,0 1 1,0 0-1,0 0 1,0-1-1,0 1 0,0 0 1,0 0-1,0 0 0,-1-1 1,1 1-1,0 0 0,0 0 1,0-1-1,0 1 1,0 0-1,0 0 0,0 0 1,-1 0-1,1-1 0,0 1-7,0 0-1,0 0 0,-1 0 0,1 0 1,0-1-1,0 1 0,0 0 0,0 0 0,0 0 1,0 0-1,0 0 0,0-1 0,0 1 1,0 0-1,0 0 0,0 0 0,0 0 1,0-1-1,0 1 0,0 0 0,0 0 1,0 0-1,0 0 0,0-1 0,0 1 1,0 0-1,0 0 0,0 0 0,0 0 1,0 0-1,0-1 0,0 1 0,0 0 1,0 0-1,0 0 0,0 0 0,1 0 0,-1-1 1,0 1-1,0 0 0,0 0 0,0 0 1,0 0-1,0 0 0,1 0 0,-1 0 1,0 0-1,0 0 0,0 0 0,0 0 1,1 0-1,-1-1 0,0 1 0,0 0 1,0 0-1,0 0 0,1 0 0,-1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93CADC-33AA-4994-97EF-C8E8DBC73513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0D61D-A738-4AE2-A084-7E2EDE736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31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0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42E8-4F55-4A78-BFD7-98D382749A84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9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FB6B4-4BAA-4A79-9F9A-7F8B9FCB0CDB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9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A8B43-7B77-4990-A1CB-AF456F0A05EA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5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0A07-0CCE-4B9C-8DB3-99E5096106AC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77D0E-DF8A-4150-8F19-92494CEF2942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5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A5986-8DBA-4A75-8E95-EE703250476A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111-32C5-44D5-835C-99473C5116D2}" type="datetime1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8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B2B2-4790-42AC-813B-F183B461CBFE}" type="datetime1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7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EDCE-A515-44AC-A629-2FF7BA227855}" type="datetime1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48858-DD92-4D1D-9D18-649E27803A1A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3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AD64-D27C-4DBC-A4FD-A0750C617C78}" type="datetime1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6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4EF0A-1441-436F-9FD1-115ACD179F3F}" type="datetime1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Essência Capturada - Expressão em Cada Clique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D6F7D8-268B-48AF-B1C3-44DBCDD39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andajbatista7-design/prompts-recipe-to-create-a-ebook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FEE8C4"/>
            </a:gs>
            <a:gs pos="65000">
              <a:srgbClr val="FED69F"/>
            </a:gs>
            <a:gs pos="83000">
              <a:srgbClr val="FEDBA9"/>
            </a:gs>
            <a:gs pos="44000">
              <a:srgbClr val="FEDFB2"/>
            </a:gs>
            <a:gs pos="14000">
              <a:srgbClr val="FEE8C4"/>
            </a:gs>
            <a:gs pos="100000">
              <a:srgbClr val="FEBC76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artoon of a child with a camera&#10;&#10;AI-generated content may be incorrect.">
            <a:extLst>
              <a:ext uri="{FF2B5EF4-FFF2-40B4-BE49-F238E27FC236}">
                <a16:creationId xmlns:a16="http://schemas.microsoft.com/office/drawing/2014/main" id="{7E77E4FC-7A69-C16D-F992-7F113BCE8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33" y="2231869"/>
            <a:ext cx="6747933" cy="10121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768E7-4340-09AA-599C-8F8325D5A066}"/>
              </a:ext>
            </a:extLst>
          </p:cNvPr>
          <p:cNvSpPr txBox="1"/>
          <p:nvPr/>
        </p:nvSpPr>
        <p:spPr>
          <a:xfrm>
            <a:off x="594360" y="715443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314A55"/>
                </a:solidFill>
                <a:latin typeface="Advent Pro SemiExpanded SemiBol" pitchFamily="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Ess</a:t>
            </a:r>
            <a:r>
              <a:rPr lang="pt-BR" sz="8000" b="1" dirty="0" err="1">
                <a:solidFill>
                  <a:srgbClr val="314A55"/>
                </a:solidFill>
                <a:latin typeface="Advent Pro SemiExpanded SemiBol" pitchFamily="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ência</a:t>
            </a:r>
            <a:r>
              <a:rPr lang="pt-BR" sz="8000" b="1" dirty="0">
                <a:solidFill>
                  <a:srgbClr val="314A55"/>
                </a:solidFill>
                <a:latin typeface="Advent Pro SemiExpanded SemiBol" pitchFamily="2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Capturada</a:t>
            </a:r>
            <a:endParaRPr lang="en-US" sz="8000" b="1" dirty="0">
              <a:solidFill>
                <a:srgbClr val="314A55"/>
              </a:solidFill>
              <a:latin typeface="Advent Pro SemiExpanded SemiBol" pitchFamily="2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EB100-02F9-C800-BB8B-013EF91E4265}"/>
              </a:ext>
            </a:extLst>
          </p:cNvPr>
          <p:cNvSpPr txBox="1"/>
          <p:nvPr/>
        </p:nvSpPr>
        <p:spPr>
          <a:xfrm>
            <a:off x="1463040" y="1877926"/>
            <a:ext cx="6747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314A55"/>
                </a:solidFill>
                <a:latin typeface="Advent Pro" pitchFamily="2" charset="0"/>
              </a:rPr>
              <a:t>E</a:t>
            </a:r>
            <a:r>
              <a:rPr lang="en-US" sz="4000" dirty="0" err="1">
                <a:solidFill>
                  <a:srgbClr val="314A55"/>
                </a:solidFill>
                <a:latin typeface="Advent Pro" pitchFamily="2" charset="0"/>
              </a:rPr>
              <a:t>xpressão</a:t>
            </a:r>
            <a:r>
              <a:rPr lang="en-US" sz="4000" dirty="0">
                <a:solidFill>
                  <a:srgbClr val="314A55"/>
                </a:solidFill>
                <a:latin typeface="Advent Pro" pitchFamily="2" charset="0"/>
              </a:rPr>
              <a:t> </a:t>
            </a:r>
            <a:r>
              <a:rPr lang="en-US" sz="4000" dirty="0" err="1">
                <a:solidFill>
                  <a:srgbClr val="314A55"/>
                </a:solidFill>
                <a:latin typeface="Advent Pro" pitchFamily="2" charset="0"/>
              </a:rPr>
              <a:t>em</a:t>
            </a:r>
            <a:r>
              <a:rPr lang="en-US" sz="4000" dirty="0">
                <a:solidFill>
                  <a:srgbClr val="314A55"/>
                </a:solidFill>
                <a:latin typeface="Advent Pro" pitchFamily="2" charset="0"/>
              </a:rPr>
              <a:t> Cada Clique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85B6A-ED2F-CE2A-E91B-1B1B47C484E1}"/>
              </a:ext>
            </a:extLst>
          </p:cNvPr>
          <p:cNvSpPr txBox="1"/>
          <p:nvPr/>
        </p:nvSpPr>
        <p:spPr>
          <a:xfrm>
            <a:off x="-292100" y="11849100"/>
            <a:ext cx="10210800" cy="646331"/>
          </a:xfrm>
          <a:prstGeom prst="rect">
            <a:avLst/>
          </a:prstGeom>
          <a:solidFill>
            <a:srgbClr val="FEE8C4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613D29"/>
                </a:solidFill>
                <a:latin typeface="Advent Pro ExtraBold" pitchFamily="2" charset="0"/>
              </a:rPr>
              <a:t>AMANDA BATISTA</a:t>
            </a:r>
            <a:endParaRPr lang="en-US" sz="3600" dirty="0">
              <a:solidFill>
                <a:srgbClr val="613D29"/>
              </a:solidFill>
              <a:latin typeface="Advent Pro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684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20C6-BCB4-5ED6-C706-7FC2E5913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B8BDCD-FB7D-C64C-03C4-FA9089EB922B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Trabalhe com Abertura Ampla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60871-7905-86BB-D9F2-FB65A6B14BEB}"/>
              </a:ext>
            </a:extLst>
          </p:cNvPr>
          <p:cNvSpPr txBox="1"/>
          <p:nvPr/>
        </p:nvSpPr>
        <p:spPr>
          <a:xfrm>
            <a:off x="1170941" y="2750431"/>
            <a:ext cx="7490460" cy="4016484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Aberturas amplas (como </a:t>
            </a:r>
            <a:r>
              <a:rPr lang="pt-BR" sz="2400" b="1" dirty="0">
                <a:latin typeface="Amasis MT Pro" panose="02040504050005020304" pitchFamily="18" charset="0"/>
              </a:rPr>
              <a:t>f/1.8 ou f/2.2</a:t>
            </a:r>
            <a:r>
              <a:rPr lang="pt-BR" sz="2400" dirty="0">
                <a:latin typeface="Amasis MT Pro" panose="02040504050005020304" pitchFamily="18" charset="0"/>
              </a:rPr>
              <a:t>) criam o famoso </a:t>
            </a:r>
            <a:r>
              <a:rPr lang="pt-BR" sz="2400" b="1" dirty="0" err="1">
                <a:latin typeface="Amasis MT Pro" panose="02040504050005020304" pitchFamily="18" charset="0"/>
              </a:rPr>
              <a:t>bokeh</a:t>
            </a:r>
            <a:r>
              <a:rPr lang="pt-BR" sz="2400" dirty="0">
                <a:latin typeface="Amasis MT Pro" panose="02040504050005020304" pitchFamily="18" charset="0"/>
              </a:rPr>
              <a:t>, aquele fundo desfocado bonito que todo mundo ama em retratos.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Isso faz o rosto se destacar e cria aparência profissional.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Mas atenção: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Quanto mais aberta a abertura, mais difícil acertar o foco nos olhos. Se estiver começando, teste aberturas levemente fechadas como f/2.8.</a:t>
            </a:r>
            <a:endParaRPr lang="en-US" sz="2400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8C292-996F-3B13-0ECC-02B1F4E3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1381D7-497A-3237-24B2-9251443E53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72009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9AEA2-3374-8AAF-A231-A3D13527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7" name="Graphic 6" descr="A brushstroke">
            <a:extLst>
              <a:ext uri="{FF2B5EF4-FFF2-40B4-BE49-F238E27FC236}">
                <a16:creationId xmlns:a16="http://schemas.microsoft.com/office/drawing/2014/main" id="{8A8CBBC1-963E-3D7E-2052-E319EE3C6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Graphic 7" descr="Bookmark with solid fill">
            <a:extLst>
              <a:ext uri="{FF2B5EF4-FFF2-40B4-BE49-F238E27FC236}">
                <a16:creationId xmlns:a16="http://schemas.microsoft.com/office/drawing/2014/main" id="{9FF39D1E-A33B-65D8-9A8D-1A50D660B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8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CDEDF-8C0C-8C7D-F53A-F3CFF526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8FEF2C-A01A-4E0C-7E18-3B13F408268E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467E7-5CFA-ABC9-CDE5-F50DC9CB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FBA8E-FA31-EE93-C91D-F7EBC785BD9B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5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0BF20-126C-4495-889E-6F00B5DBD8C8}"/>
              </a:ext>
            </a:extLst>
          </p:cNvPr>
          <p:cNvSpPr txBox="1"/>
          <p:nvPr/>
        </p:nvSpPr>
        <p:spPr>
          <a:xfrm>
            <a:off x="535940" y="5953492"/>
            <a:ext cx="8544559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Direcione Expressões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14045-2187-61D5-AB0D-6893B2FA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1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BC007-992F-3AA1-5F13-DCDA752AC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D11E2-A090-98FB-9409-0E94ED17BB97}"/>
              </a:ext>
            </a:extLst>
          </p:cNvPr>
          <p:cNvSpPr txBox="1"/>
          <p:nvPr/>
        </p:nvSpPr>
        <p:spPr>
          <a:xfrm>
            <a:off x="1170940" y="770666"/>
            <a:ext cx="812546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Direcione Expressões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EFE97-F9A2-97F5-51A2-E601E9DCBC35}"/>
              </a:ext>
            </a:extLst>
          </p:cNvPr>
          <p:cNvSpPr txBox="1"/>
          <p:nvPr/>
        </p:nvSpPr>
        <p:spPr>
          <a:xfrm>
            <a:off x="1170941" y="2750431"/>
            <a:ext cx="7490460" cy="530914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maioria das pessoas fica rígida quando vê uma câmera. Por isso, seu papel como fotógrafo é </a:t>
            </a:r>
            <a:r>
              <a:rPr lang="pt-BR" sz="2400" b="1" dirty="0">
                <a:latin typeface="Amasis MT Pro" panose="02040504050005020304" pitchFamily="18" charset="0"/>
              </a:rPr>
              <a:t>dar direção simples e claras.</a:t>
            </a:r>
            <a:endParaRPr lang="pt-BR" sz="2400" dirty="0">
              <a:latin typeface="Amasis MT Pro" panose="020405040500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Exemplos fáceis: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“Relaxa os ombros.”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“Gira o rosto um pouquinho para a direita.”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“Fecha os olhos e abre devagar.”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“Pensa em algo que você gosta.”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Frases curtas funcionam melhor que explicações longas.</a:t>
            </a:r>
            <a:endParaRPr lang="en-US" sz="2400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6570A-1B78-17D8-BDF0-CFB575CF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8FE1F-F2EF-7D0F-94FB-B4B31A165F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806" y="8572499"/>
            <a:ext cx="4939034" cy="3292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38E91-A8AC-4DD1-656C-9119F604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Essência Capturada - Expressão em Cada Clique</a:t>
            </a:r>
            <a:endParaRPr lang="en-US" dirty="0"/>
          </a:p>
        </p:txBody>
      </p:sp>
      <p:pic>
        <p:nvPicPr>
          <p:cNvPr id="7" name="Graphic 6" descr="A brushstroke">
            <a:extLst>
              <a:ext uri="{FF2B5EF4-FFF2-40B4-BE49-F238E27FC236}">
                <a16:creationId xmlns:a16="http://schemas.microsoft.com/office/drawing/2014/main" id="{F0B2F9B0-17BF-DF62-0B69-A0D7948A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Graphic 7" descr="Bookmark with solid fill">
            <a:extLst>
              <a:ext uri="{FF2B5EF4-FFF2-40B4-BE49-F238E27FC236}">
                <a16:creationId xmlns:a16="http://schemas.microsoft.com/office/drawing/2014/main" id="{A8E3B912-4A92-9E74-ACAB-830A8DCDB3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2478-747E-C0DF-3C38-7A8384F43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613EE6-77DC-B3B6-C153-95FC1813527D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B8CF5-A0E7-38E1-ED5E-7ACE01E0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7BB33-9BDC-EDE9-1941-E88EFC8257F5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6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DBB74-C58C-A8D1-2676-CA56967E6995}"/>
              </a:ext>
            </a:extLst>
          </p:cNvPr>
          <p:cNvSpPr txBox="1"/>
          <p:nvPr/>
        </p:nvSpPr>
        <p:spPr>
          <a:xfrm>
            <a:off x="0" y="5953492"/>
            <a:ext cx="960120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Explore Ângulos Naturais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EC8B3-066C-8336-A47F-4119D936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3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8BCCB-E46C-1F3B-ECC7-7219D3562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977398-9FD8-EC82-BD4F-DA1B5B125B22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Explore Ângulos Naturais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5BF98-9213-A3BC-0825-690AEDD17038}"/>
              </a:ext>
            </a:extLst>
          </p:cNvPr>
          <p:cNvSpPr txBox="1"/>
          <p:nvPr/>
        </p:nvSpPr>
        <p:spPr>
          <a:xfrm>
            <a:off x="1170941" y="2750431"/>
            <a:ext cx="7490460" cy="4016484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O ângulo da câmera influencia totalmente a impressão que o retrato transmite.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Fotografar </a:t>
            </a:r>
            <a:r>
              <a:rPr lang="pt-BR" sz="2400" b="1" dirty="0">
                <a:latin typeface="Amasis MT Pro" panose="02040504050005020304" pitchFamily="18" charset="0"/>
              </a:rPr>
              <a:t>levemente acima </a:t>
            </a:r>
            <a:r>
              <a:rPr lang="pt-BR" sz="2400" dirty="0">
                <a:latin typeface="Amasis MT Pro" panose="02040504050005020304" pitchFamily="18" charset="0"/>
              </a:rPr>
              <a:t>suaviza o rosto e destaca os olhos.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Fotografar </a:t>
            </a:r>
            <a:r>
              <a:rPr lang="pt-BR" sz="2400" b="1" dirty="0">
                <a:latin typeface="Amasis MT Pro" panose="02040504050005020304" pitchFamily="18" charset="0"/>
              </a:rPr>
              <a:t>na altura dos olhos </a:t>
            </a:r>
            <a:r>
              <a:rPr lang="pt-BR" sz="2400" dirty="0">
                <a:latin typeface="Amasis MT Pro" panose="02040504050005020304" pitchFamily="18" charset="0"/>
              </a:rPr>
              <a:t>cria retratos realistas e equilibrados.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Fotografar </a:t>
            </a:r>
            <a:r>
              <a:rPr lang="pt-BR" sz="2400" b="1" dirty="0">
                <a:latin typeface="Amasis MT Pro" panose="02040504050005020304" pitchFamily="18" charset="0"/>
              </a:rPr>
              <a:t>de baixo </a:t>
            </a:r>
            <a:r>
              <a:rPr lang="pt-BR" sz="2400" dirty="0">
                <a:latin typeface="Amasis MT Pro" panose="02040504050005020304" pitchFamily="18" charset="0"/>
              </a:rPr>
              <a:t>amplia presença e impacto, ótimo para retratos mais fortes.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AA103-C927-769F-E30C-DB2D2D6A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6D59F7-DE14-7893-0746-DD9C04F438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5265" y="71755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81434-1E20-2F04-4D9A-B2A72835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7" name="Graphic 6" descr="A brushstroke">
            <a:extLst>
              <a:ext uri="{FF2B5EF4-FFF2-40B4-BE49-F238E27FC236}">
                <a16:creationId xmlns:a16="http://schemas.microsoft.com/office/drawing/2014/main" id="{9B82B8A0-2815-4825-BE29-24E14C569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Graphic 7" descr="Bookmark with solid fill">
            <a:extLst>
              <a:ext uri="{FF2B5EF4-FFF2-40B4-BE49-F238E27FC236}">
                <a16:creationId xmlns:a16="http://schemas.microsoft.com/office/drawing/2014/main" id="{B5CDDB26-A22D-E9D9-D5C8-FBD68A21D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44F02-102B-B1F5-4A87-9B15D00924FC}"/>
              </a:ext>
            </a:extLst>
          </p:cNvPr>
          <p:cNvSpPr txBox="1"/>
          <p:nvPr/>
        </p:nvSpPr>
        <p:spPr>
          <a:xfrm>
            <a:off x="1165543" y="6891165"/>
            <a:ext cx="4129722" cy="1615827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Não tenha medo de se mover: agache, levante, aproxime-se, afaste-se. </a:t>
            </a:r>
            <a:r>
              <a:rPr lang="pt-BR" sz="2400" b="1" dirty="0">
                <a:latin typeface="Amasis MT Pro" panose="02040504050005020304" pitchFamily="18" charset="0"/>
              </a:rPr>
              <a:t>Mude o ponto de vista!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1B6EB4F-4B79-926F-C44B-940907A97022}"/>
                  </a:ext>
                </a:extLst>
              </p14:cNvPr>
              <p14:cNvContentPartPr/>
              <p14:nvPr/>
            </p14:nvContentPartPr>
            <p14:xfrm>
              <a:off x="7567888" y="7425461"/>
              <a:ext cx="81360" cy="9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1B6EB4F-4B79-926F-C44B-940907A970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4248" y="7317461"/>
                <a:ext cx="189000" cy="3092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B3445ED-823B-8554-8C52-29D523EF46E6}"/>
              </a:ext>
            </a:extLst>
          </p:cNvPr>
          <p:cNvSpPr/>
          <p:nvPr/>
        </p:nvSpPr>
        <p:spPr>
          <a:xfrm>
            <a:off x="6077164" y="7294652"/>
            <a:ext cx="1813389" cy="224409"/>
          </a:xfrm>
          <a:prstGeom prst="rect">
            <a:avLst/>
          </a:prstGeom>
          <a:solidFill>
            <a:srgbClr val="FFE9B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B1F2D2-876F-E1E0-3BC4-8FD9ABC22A43}"/>
              </a:ext>
            </a:extLst>
          </p:cNvPr>
          <p:cNvSpPr/>
          <p:nvPr/>
        </p:nvSpPr>
        <p:spPr>
          <a:xfrm>
            <a:off x="6077164" y="9662846"/>
            <a:ext cx="1813389" cy="314412"/>
          </a:xfrm>
          <a:prstGeom prst="rect">
            <a:avLst/>
          </a:prstGeom>
          <a:solidFill>
            <a:srgbClr val="FFE9BD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1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23F60-0B8B-8AB0-9DDC-0F3445F3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A91244-38B7-3A27-F6F5-B00BA774EDAE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97F05-0502-5295-F105-E0CC081B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6EEC2-387D-9C13-9A32-27E492080995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7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3813A-704C-F0D1-9936-5F5E1CB8F79E}"/>
              </a:ext>
            </a:extLst>
          </p:cNvPr>
          <p:cNvSpPr txBox="1"/>
          <p:nvPr/>
        </p:nvSpPr>
        <p:spPr>
          <a:xfrm>
            <a:off x="0" y="5953492"/>
            <a:ext cx="960120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Utilize Elementos para Compor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05913-B1A2-5528-3F5F-68C9F69E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5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1EF0C-5275-889A-83EA-499B638E0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4F4F20-5AED-01B3-E9F0-B18E2968ACE4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Utilize Elementos para Compor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E130-9111-4656-FB4E-CFD53397605B}"/>
              </a:ext>
            </a:extLst>
          </p:cNvPr>
          <p:cNvSpPr txBox="1"/>
          <p:nvPr/>
        </p:nvSpPr>
        <p:spPr>
          <a:xfrm>
            <a:off x="1170941" y="2750431"/>
            <a:ext cx="7490460" cy="4939814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Pequenos elementos podem transformar um retrato simples em algo artístico.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Use: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Flores próximas ao rosto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Tecidos esvoaçantes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Espelhos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Objetos desfocados no primeiro plano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Mãos criando linhas suaves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E0A98-07DB-EB80-EFB0-0FA870008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3422-ACDA-EEE9-F901-A94D2467F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72009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DEF04-DEC4-C948-1C8C-0749BCBF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7" name="Graphic 6" descr="A brushstroke">
            <a:extLst>
              <a:ext uri="{FF2B5EF4-FFF2-40B4-BE49-F238E27FC236}">
                <a16:creationId xmlns:a16="http://schemas.microsoft.com/office/drawing/2014/main" id="{1E4FAECB-C4FB-37AD-BDAB-CA338EF72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Graphic 7" descr="Bookmark with solid fill">
            <a:extLst>
              <a:ext uri="{FF2B5EF4-FFF2-40B4-BE49-F238E27FC236}">
                <a16:creationId xmlns:a16="http://schemas.microsoft.com/office/drawing/2014/main" id="{5E7FCC12-78A9-F779-905C-391395AB6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A997A-325A-FDAB-7710-CCB2D1A27E92}"/>
              </a:ext>
            </a:extLst>
          </p:cNvPr>
          <p:cNvSpPr txBox="1"/>
          <p:nvPr/>
        </p:nvSpPr>
        <p:spPr>
          <a:xfrm>
            <a:off x="1170941" y="7791478"/>
            <a:ext cx="4163059" cy="1615827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Esses elementos criam profundidade e contam uma história, mas sempre deixe o </a:t>
            </a:r>
            <a:r>
              <a:rPr lang="pt-BR" sz="2400" b="1" dirty="0">
                <a:latin typeface="Amasis MT Pro" panose="02040504050005020304" pitchFamily="18" charset="0"/>
              </a:rPr>
              <a:t>rosto como protagonista</a:t>
            </a:r>
            <a:r>
              <a:rPr lang="pt-BR" sz="2400" dirty="0">
                <a:latin typeface="Amasis MT Pro" panose="02040504050005020304" pitchFamily="18" charset="0"/>
              </a:rPr>
              <a:t>.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6E18A6-70C3-68F7-7136-5521775627A4}"/>
              </a:ext>
            </a:extLst>
          </p:cNvPr>
          <p:cNvSpPr/>
          <p:nvPr/>
        </p:nvSpPr>
        <p:spPr>
          <a:xfrm>
            <a:off x="5629585" y="7431844"/>
            <a:ext cx="2700670" cy="567602"/>
          </a:xfrm>
          <a:prstGeom prst="rect">
            <a:avLst/>
          </a:prstGeom>
          <a:solidFill>
            <a:srgbClr val="FFF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7DB193-2E0B-E40E-4BB1-66130BBD6D3B}"/>
              </a:ext>
            </a:extLst>
          </p:cNvPr>
          <p:cNvSpPr/>
          <p:nvPr/>
        </p:nvSpPr>
        <p:spPr>
          <a:xfrm>
            <a:off x="5505539" y="11463332"/>
            <a:ext cx="2881458" cy="401857"/>
          </a:xfrm>
          <a:prstGeom prst="rect">
            <a:avLst/>
          </a:prstGeom>
          <a:solidFill>
            <a:srgbClr val="FFF2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3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DFBF-214A-3F47-7C6A-3AAD73996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8B4A8D-A526-E668-D54E-BC233DF8EE5C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31A0A-AB5D-8B6D-64C4-FDE5B4C9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5E0E06-D860-46B7-2F70-95D2374CBAD5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8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11A6D-89EE-8202-F993-C5602755E216}"/>
              </a:ext>
            </a:extLst>
          </p:cNvPr>
          <p:cNvSpPr txBox="1"/>
          <p:nvPr/>
        </p:nvSpPr>
        <p:spPr>
          <a:xfrm>
            <a:off x="0" y="5953492"/>
            <a:ext cx="960120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Trabalhe com Cores Harmoniosas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A8D8F8-765E-0420-E35A-B0012CE1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5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3100B-23B3-0406-ADBB-F95B637CF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A2CB64-CD65-D77B-E735-92B126C86D5B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Trabalhe com Cores Harmoniosas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25B6F-D84C-5501-0970-8E3E05FCA6A9}"/>
              </a:ext>
            </a:extLst>
          </p:cNvPr>
          <p:cNvSpPr txBox="1"/>
          <p:nvPr/>
        </p:nvSpPr>
        <p:spPr>
          <a:xfrm>
            <a:off x="1170941" y="2750431"/>
            <a:ext cx="7490460" cy="4262705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Cores afetam muito a sensação do retrato.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Tons quentes</a:t>
            </a:r>
            <a:r>
              <a:rPr lang="pt-BR" sz="2400" dirty="0">
                <a:latin typeface="Amasis MT Pro" panose="02040504050005020304" pitchFamily="18" charset="0"/>
              </a:rPr>
              <a:t>: transmitem conforto e energia.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Tons frios</a:t>
            </a:r>
            <a:r>
              <a:rPr lang="pt-BR" sz="2400" dirty="0">
                <a:latin typeface="Amasis MT Pro" panose="02040504050005020304" pitchFamily="18" charset="0"/>
              </a:rPr>
              <a:t>: trazem paz e introspecção.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Roupa neutra</a:t>
            </a:r>
            <a:r>
              <a:rPr lang="pt-BR" sz="2400" dirty="0">
                <a:latin typeface="Amasis MT Pro" panose="02040504050005020304" pitchFamily="18" charset="0"/>
              </a:rPr>
              <a:t>: foco total no rosto.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Paletas monocromáticas</a:t>
            </a:r>
            <a:r>
              <a:rPr lang="pt-BR" sz="2400" dirty="0">
                <a:latin typeface="Amasis MT Pro" panose="02040504050005020304" pitchFamily="18" charset="0"/>
              </a:rPr>
              <a:t>: aspecto elegante.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Pense em como a roupa, o fundo e a luz conversam entre si.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C2CD6-65BF-E190-DC6C-4F75DCB9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C8CAE-0F66-A9D3-300C-DED77C1902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7200900"/>
            <a:ext cx="3291840" cy="4933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80D19-00F5-C1F1-652C-0C98B69A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9" name="Graphic 8" descr="A brushstroke">
            <a:extLst>
              <a:ext uri="{FF2B5EF4-FFF2-40B4-BE49-F238E27FC236}">
                <a16:creationId xmlns:a16="http://schemas.microsoft.com/office/drawing/2014/main" id="{DF19FFAA-00BE-775D-E034-804C1840F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Graphic 9" descr="Bookmark with solid fill">
            <a:extLst>
              <a:ext uri="{FF2B5EF4-FFF2-40B4-BE49-F238E27FC236}">
                <a16:creationId xmlns:a16="http://schemas.microsoft.com/office/drawing/2014/main" id="{FB03085F-B6B3-CF60-BEF9-2FB1E3C1A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98AE3F-9A7C-EDEC-C4FA-0323A0E7E1EB}"/>
              </a:ext>
            </a:extLst>
          </p:cNvPr>
          <p:cNvSpPr/>
          <p:nvPr/>
        </p:nvSpPr>
        <p:spPr>
          <a:xfrm>
            <a:off x="5425821" y="10534650"/>
            <a:ext cx="3102229" cy="1581150"/>
          </a:xfrm>
          <a:prstGeom prst="rect">
            <a:avLst/>
          </a:prstGeom>
          <a:solidFill>
            <a:srgbClr val="CCBCAB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FAD7F-ADFD-24CB-E851-747EE7C20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64C2E-9697-DFDF-E940-FE3B61A26396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3485A-A51D-ACAA-15FB-5CDDE07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E5AC6-3644-473A-1D8E-6E1E6BA71AEA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9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9DA81-64B2-BA09-B757-1787257A7592}"/>
              </a:ext>
            </a:extLst>
          </p:cNvPr>
          <p:cNvSpPr txBox="1"/>
          <p:nvPr/>
        </p:nvSpPr>
        <p:spPr>
          <a:xfrm>
            <a:off x="0" y="5953492"/>
            <a:ext cx="960120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Capture Momentos Espontâneos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5E0C6-1F5F-089D-5569-9BEBBF4FB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7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356CAC-84AC-2197-833C-8F4B7AF8826C}"/>
              </a:ext>
            </a:extLst>
          </p:cNvPr>
          <p:cNvSpPr txBox="1"/>
          <p:nvPr/>
        </p:nvSpPr>
        <p:spPr>
          <a:xfrm>
            <a:off x="1170941" y="770666"/>
            <a:ext cx="749046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Apresentação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6D4FC-A722-F5C8-FB12-5006864DBA87}"/>
              </a:ext>
            </a:extLst>
          </p:cNvPr>
          <p:cNvSpPr txBox="1"/>
          <p:nvPr/>
        </p:nvSpPr>
        <p:spPr>
          <a:xfrm>
            <a:off x="1170941" y="2750431"/>
            <a:ext cx="7490460" cy="7278916"/>
          </a:xfrm>
          <a:prstGeom prst="rect">
            <a:avLst/>
          </a:prstGeom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fotografia de retrato é uma mistura perfeita entre técnica e sensibilidade. Não se trata apenas de apertar um botão, mas de revelar personalidade, emoção e história em um único quadro. Cada rosto carrega algo único e o seu papel, como fotógrafo, é saber enxergar e transformar isso em imagem.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Este ebook foi criado para ajudar você a capturar retratos mais bonitos, expressivos e profissionais, mesmo que ainda esteja começando. Aqui você encontrará dicas práticas, explicações simples e exemplos visuais que mostram na prática como pequenos ajustes fazem uma grande diferença.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proposta é clara: descomplicar a fotografia de retrato.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Respire fundo, ajuste o foco e prepare-se: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pt-BR" sz="2400" b="1" dirty="0">
                <a:latin typeface="Amasis MT Pro" panose="02040504050005020304" pitchFamily="18" charset="0"/>
              </a:rPr>
              <a:t>você está prestes a elevar o nível dos seus retratos.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D9959-A2EC-9676-EDED-9FB48537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66408-9DBC-58D1-FA59-B47772BB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9" name="Graphic 8" descr="Camera with solid fill">
            <a:extLst>
              <a:ext uri="{FF2B5EF4-FFF2-40B4-BE49-F238E27FC236}">
                <a16:creationId xmlns:a16="http://schemas.microsoft.com/office/drawing/2014/main" id="{164A2ECF-809D-E878-15C4-88CC2FE1A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9550" y="10583134"/>
            <a:ext cx="1562100" cy="1562100"/>
          </a:xfrm>
          <a:prstGeom prst="rect">
            <a:avLst/>
          </a:prstGeom>
        </p:spPr>
      </p:pic>
      <p:pic>
        <p:nvPicPr>
          <p:cNvPr id="10" name="Graphic 9" descr="A brushstroke">
            <a:extLst>
              <a:ext uri="{FF2B5EF4-FFF2-40B4-BE49-F238E27FC236}">
                <a16:creationId xmlns:a16="http://schemas.microsoft.com/office/drawing/2014/main" id="{9770B214-815E-9797-9DA9-35D68D72F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1" name="Graphic 10" descr="Bookmark with solid fill">
            <a:extLst>
              <a:ext uri="{FF2B5EF4-FFF2-40B4-BE49-F238E27FC236}">
                <a16:creationId xmlns:a16="http://schemas.microsoft.com/office/drawing/2014/main" id="{560C4D05-4B56-E9C9-70B9-1E20528A7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15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AB70-854A-601E-7606-B891AE2BA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B2ACAF-3049-0195-6FDA-AB47F4985F26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Capture Momentos Espontâneos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816A6-DBF5-B35C-F6A2-D0C6FA02199C}"/>
              </a:ext>
            </a:extLst>
          </p:cNvPr>
          <p:cNvSpPr txBox="1"/>
          <p:nvPr/>
        </p:nvSpPr>
        <p:spPr>
          <a:xfrm>
            <a:off x="1170941" y="2750431"/>
            <a:ext cx="7490460" cy="4632037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Os melhores retratos nem sempre são os posados. Muitas vezes, um sorriso rápido ou um olhar inesperado se torna a melhor foto da sessão.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Peça ao modelo para: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Caminhar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Arrumar o cabelo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Olhar para longe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Interagir com algo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F2E8D-4C35-9B83-2C9F-0BE9D1B1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5810F-9B53-37ED-EC5D-A8521E6AA9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72009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5D7A3-A092-F89E-C4CF-5C8E375D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9" name="Graphic 8" descr="A brushstroke">
            <a:extLst>
              <a:ext uri="{FF2B5EF4-FFF2-40B4-BE49-F238E27FC236}">
                <a16:creationId xmlns:a16="http://schemas.microsoft.com/office/drawing/2014/main" id="{55D420F6-624C-69D9-608B-84515A84F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Graphic 9" descr="Bookmark with solid fill">
            <a:extLst>
              <a:ext uri="{FF2B5EF4-FFF2-40B4-BE49-F238E27FC236}">
                <a16:creationId xmlns:a16="http://schemas.microsoft.com/office/drawing/2014/main" id="{F2255023-9994-5101-E93E-8B928E4C8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B4A919-A7D3-133F-793E-8B1902FC113B}"/>
              </a:ext>
            </a:extLst>
          </p:cNvPr>
          <p:cNvSpPr txBox="1"/>
          <p:nvPr/>
        </p:nvSpPr>
        <p:spPr>
          <a:xfrm>
            <a:off x="1176297" y="7529444"/>
            <a:ext cx="4122142" cy="1246495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Fotografe durante esses intervalos. </a:t>
            </a:r>
            <a:r>
              <a:rPr lang="pt-BR" sz="2400" b="1" dirty="0">
                <a:latin typeface="Amasis MT Pro" panose="02040504050005020304" pitchFamily="18" charset="0"/>
              </a:rPr>
              <a:t>A naturalidade domina.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3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0123-4F97-60FC-C447-E7006DF5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264A72-4380-E8A6-78BB-F6E2A4A349B4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001A3-017D-4109-0286-90A66F8A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698E0-DF3A-5402-8070-7B4E9FBBF76F}"/>
              </a:ext>
            </a:extLst>
          </p:cNvPr>
          <p:cNvSpPr txBox="1"/>
          <p:nvPr/>
        </p:nvSpPr>
        <p:spPr>
          <a:xfrm>
            <a:off x="-698500" y="3162300"/>
            <a:ext cx="90678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kern="0" spc="-60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10</a:t>
            </a:r>
            <a:endParaRPr lang="en-US" sz="41500" kern="0" spc="-60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76C5B-8481-BEA1-FC1E-FFDB879D1834}"/>
              </a:ext>
            </a:extLst>
          </p:cNvPr>
          <p:cNvSpPr txBox="1"/>
          <p:nvPr/>
        </p:nvSpPr>
        <p:spPr>
          <a:xfrm>
            <a:off x="0" y="5953492"/>
            <a:ext cx="960120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Teste Distâncias e Lentes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E1CCA-48CD-839A-4245-CE77A7A0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8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D34F-7A23-046F-E01E-F6ED794C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A5B50-5EC3-B522-ABBF-10DF45895A7E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Teste Distâncias e Lentes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7C947-F33F-FE2C-49B6-E57912EFECCF}"/>
              </a:ext>
            </a:extLst>
          </p:cNvPr>
          <p:cNvSpPr txBox="1"/>
          <p:nvPr/>
        </p:nvSpPr>
        <p:spPr>
          <a:xfrm>
            <a:off x="1170941" y="2750431"/>
            <a:ext cx="7490460" cy="3954929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distância e a lente mudam a forma do rosto.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50mm</a:t>
            </a:r>
            <a:r>
              <a:rPr lang="pt-BR" sz="2400" dirty="0">
                <a:latin typeface="Amasis MT Pro" panose="02040504050005020304" pitchFamily="18" charset="0"/>
              </a:rPr>
              <a:t>: natural, versátil, ótima para iniciantes.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85mm</a:t>
            </a:r>
            <a:r>
              <a:rPr lang="pt-BR" sz="2400" dirty="0">
                <a:latin typeface="Amasis MT Pro" panose="02040504050005020304" pitchFamily="18" charset="0"/>
              </a:rPr>
              <a:t>: preferida para retratos, sem distorções.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35mm</a:t>
            </a:r>
            <a:r>
              <a:rPr lang="pt-BR" sz="2400" dirty="0">
                <a:latin typeface="Amasis MT Pro" panose="02040504050005020304" pitchFamily="18" charset="0"/>
              </a:rPr>
              <a:t>: mais ambiente, mas cuidado com distorções no rosto.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Aproximar demais com lentes curtas pode deixar nariz maior e rosto alongado.</a:t>
            </a:r>
            <a:endParaRPr lang="en-US" sz="2400" b="1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D8F4D-276E-94C5-213A-64914BF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29DDC4-4037-539B-92E8-2DC94F2058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2910" y="7360656"/>
            <a:ext cx="4504533" cy="4504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EC30F-A074-FF98-202F-DE6CEBCA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9" name="Graphic 8" descr="A brushstroke">
            <a:extLst>
              <a:ext uri="{FF2B5EF4-FFF2-40B4-BE49-F238E27FC236}">
                <a16:creationId xmlns:a16="http://schemas.microsoft.com/office/drawing/2014/main" id="{0A1DDDEE-DAAE-CA4B-8989-AD189916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0" name="Graphic 9" descr="Bookmark with solid fill">
            <a:extLst>
              <a:ext uri="{FF2B5EF4-FFF2-40B4-BE49-F238E27FC236}">
                <a16:creationId xmlns:a16="http://schemas.microsoft.com/office/drawing/2014/main" id="{9473D82B-CFE2-623C-44A7-02FB6FEE1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9A06A3-B1F0-9EA6-0D0B-E51ADAE97593}"/>
              </a:ext>
            </a:extLst>
          </p:cNvPr>
          <p:cNvSpPr txBox="1"/>
          <p:nvPr/>
        </p:nvSpPr>
        <p:spPr>
          <a:xfrm>
            <a:off x="4067503" y="11374819"/>
            <a:ext cx="213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13D29"/>
                </a:solidFill>
                <a:latin typeface="+mj-lt"/>
              </a:rPr>
              <a:t>24 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96445-E81B-66DD-B3CB-971F7E0BADD9}"/>
              </a:ext>
            </a:extLst>
          </p:cNvPr>
          <p:cNvSpPr txBox="1"/>
          <p:nvPr/>
        </p:nvSpPr>
        <p:spPr>
          <a:xfrm>
            <a:off x="6237747" y="11374819"/>
            <a:ext cx="213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13D29"/>
                </a:solidFill>
                <a:latin typeface="+mj-lt"/>
              </a:rPr>
              <a:t>85 mm</a:t>
            </a:r>
          </a:p>
        </p:txBody>
      </p:sp>
    </p:spTree>
    <p:extLst>
      <p:ext uri="{BB962C8B-B14F-4D97-AF65-F5344CB8AC3E}">
        <p14:creationId xmlns:p14="http://schemas.microsoft.com/office/powerpoint/2010/main" val="377500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209A9-1023-9C37-435B-4E2D2EC3A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7D39B7-5422-621B-FE55-845DD5DEC8FE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03E5C-B421-D688-3E51-45EEE459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0DA48-C49D-05E2-6F8A-F06FA658213F}"/>
              </a:ext>
            </a:extLst>
          </p:cNvPr>
          <p:cNvSpPr txBox="1"/>
          <p:nvPr/>
        </p:nvSpPr>
        <p:spPr>
          <a:xfrm>
            <a:off x="0" y="5953492"/>
            <a:ext cx="960120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 err="1">
                <a:solidFill>
                  <a:srgbClr val="FEE8C4"/>
                </a:solidFill>
                <a:latin typeface="Gill Sans Ultra Bold" panose="020B0A02020104020203" pitchFamily="34" charset="0"/>
              </a:rPr>
              <a:t>Agradescimentos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E3ACED-4686-E1B1-8F90-A5E4884C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36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1872-F468-3CEC-812E-5DF96EEB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A8007C-1099-3DB9-4BCB-6AE5E5A133BF}"/>
              </a:ext>
            </a:extLst>
          </p:cNvPr>
          <p:cNvSpPr txBox="1"/>
          <p:nvPr/>
        </p:nvSpPr>
        <p:spPr>
          <a:xfrm>
            <a:off x="1170941" y="770666"/>
            <a:ext cx="749046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400" dirty="0">
                <a:solidFill>
                  <a:prstClr val="black"/>
                </a:solidFill>
                <a:latin typeface="Gill Sans Ultra Bold" panose="020B0A02020104020203" pitchFamily="34" charset="0"/>
              </a:rPr>
              <a:t>Obrigada!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Ultra Bold" panose="020B0A02020104020203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C4FE9-2E33-034A-FE0C-1305AD914F5C}"/>
              </a:ext>
            </a:extLst>
          </p:cNvPr>
          <p:cNvSpPr txBox="1"/>
          <p:nvPr/>
        </p:nvSpPr>
        <p:spPr>
          <a:xfrm>
            <a:off x="1170941" y="2750431"/>
            <a:ext cx="7490460" cy="6971139"/>
          </a:xfrm>
          <a:prstGeom prst="rect">
            <a:avLst/>
          </a:prstGeom>
        </p:spPr>
        <p:txBody>
          <a:bodyPr wrap="square" lIns="91440" tIns="91440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Obrigada por chegar até aqui e dedicar seu tempo a explorar este conteúdo. Este ebook foi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criado com o apoio de inteligência artificial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, mas passou por revisão, curadoria e diagramação humana, garantindo clareza, coerência e qualidade em cada página.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Sua produção faz parte de uma atividade de curso, cujo objetivo é aprender, na prática, como utilizar ferramentas de IA na criação de conteúdo digital — desde ideias iniciais até material estruturado e pronto para uso.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black"/>
                </a:solidFill>
                <a:latin typeface="Amasis MT Pro" panose="02040504050005020304" pitchFamily="18" charset="0"/>
              </a:rPr>
              <a:t>O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 passo a passo do processo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, incluindo prompts, está disponível no GitHub para consulta, estudo e inspiração de outros criadores.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Que este material incentive você a continuar aprendendo, experimentando e criando com ainda mais liberdade.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BBDA2-B005-F2F3-8E0B-392AE377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D6F7D8-268B-48AF-B1C3-44DBCDD3915A}" type="slidenum">
              <a:rPr kumimoji="0" lang="en-US" sz="126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6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3E8C66-DE39-E61F-606D-3D9392AE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Essência Capturada - Expressão em Cada Clique</a:t>
            </a:r>
            <a:endParaRPr kumimoji="0" lang="en-US" sz="126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Graphic 1" descr="Camera with solid fill">
            <a:extLst>
              <a:ext uri="{FF2B5EF4-FFF2-40B4-BE49-F238E27FC236}">
                <a16:creationId xmlns:a16="http://schemas.microsoft.com/office/drawing/2014/main" id="{2B7F496F-B137-CC52-37FC-407D4F13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9550" y="10583134"/>
            <a:ext cx="1562100" cy="1562100"/>
          </a:xfrm>
          <a:prstGeom prst="rect">
            <a:avLst/>
          </a:prstGeom>
        </p:spPr>
      </p:pic>
      <p:pic>
        <p:nvPicPr>
          <p:cNvPr id="12" name="Graphic 11" descr="A brushstroke">
            <a:extLst>
              <a:ext uri="{FF2B5EF4-FFF2-40B4-BE49-F238E27FC236}">
                <a16:creationId xmlns:a16="http://schemas.microsoft.com/office/drawing/2014/main" id="{EC976A1A-63D1-730E-00FA-E4FE2ECD5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Graphic 12" descr="Bookmark with solid fill">
            <a:extLst>
              <a:ext uri="{FF2B5EF4-FFF2-40B4-BE49-F238E27FC236}">
                <a16:creationId xmlns:a16="http://schemas.microsoft.com/office/drawing/2014/main" id="{6A9FCBA4-5197-393E-C6E0-C758481F3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  <p:sp>
        <p:nvSpPr>
          <p:cNvPr id="4" name="TextBox 3">
            <a:hlinkClick r:id="rId8"/>
            <a:extLst>
              <a:ext uri="{FF2B5EF4-FFF2-40B4-BE49-F238E27FC236}">
                <a16:creationId xmlns:a16="http://schemas.microsoft.com/office/drawing/2014/main" id="{C3F6FA08-6DC2-3007-EF41-A9EAE252E8C6}"/>
              </a:ext>
            </a:extLst>
          </p:cNvPr>
          <p:cNvSpPr txBox="1"/>
          <p:nvPr/>
        </p:nvSpPr>
        <p:spPr>
          <a:xfrm>
            <a:off x="1170942" y="9916510"/>
            <a:ext cx="7490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https://github.com/amandajbatista7-design/prompts-recipe-to-create-a-ebook</a:t>
            </a:r>
          </a:p>
        </p:txBody>
      </p:sp>
    </p:spTree>
    <p:extLst>
      <p:ext uri="{BB962C8B-B14F-4D97-AF65-F5344CB8AC3E}">
        <p14:creationId xmlns:p14="http://schemas.microsoft.com/office/powerpoint/2010/main" val="263588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2DD9-0464-E946-8C41-F803BAC2D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E978A0-2093-0EBD-116B-8CFBD400F21F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43DDA-C1F0-1806-2F1C-9E8854FB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DC4E5-2B0E-4BCC-8D28-6AE0934663E0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1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89CD0-A033-4610-F60B-FA99C539110D}"/>
              </a:ext>
            </a:extLst>
          </p:cNvPr>
          <p:cNvSpPr txBox="1"/>
          <p:nvPr/>
        </p:nvSpPr>
        <p:spPr>
          <a:xfrm>
            <a:off x="0" y="5953492"/>
            <a:ext cx="9601199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Encontre a Melhor Luz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629F7C-F43F-0AC5-3429-750DB051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A499-0B29-5256-F1D6-50EDFBDDB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3B609-99CA-27AC-AE47-686A46D51A34}"/>
              </a:ext>
            </a:extLst>
          </p:cNvPr>
          <p:cNvSpPr txBox="1"/>
          <p:nvPr/>
        </p:nvSpPr>
        <p:spPr>
          <a:xfrm>
            <a:off x="1170940" y="770666"/>
            <a:ext cx="7922259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Encontre a Melhor Luz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pic>
        <p:nvPicPr>
          <p:cNvPr id="9" name="Picture 8" descr="A cartoon of a child&#10;&#10;AI-generated content may be incorrect.">
            <a:extLst>
              <a:ext uri="{FF2B5EF4-FFF2-40B4-BE49-F238E27FC236}">
                <a16:creationId xmlns:a16="http://schemas.microsoft.com/office/drawing/2014/main" id="{60AD3F93-C414-813D-6234-71E328A804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916" y="7089131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4C88C-A417-7825-2097-6DA1F7A6D236}"/>
              </a:ext>
            </a:extLst>
          </p:cNvPr>
          <p:cNvSpPr txBox="1"/>
          <p:nvPr/>
        </p:nvSpPr>
        <p:spPr>
          <a:xfrm>
            <a:off x="1170941" y="2750431"/>
            <a:ext cx="7490460" cy="5370701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luz é o elemento que mais impacta a aparência de um retrato. Em vez de pensar em configuração de câmera primeiro, pense: </a:t>
            </a:r>
            <a:r>
              <a:rPr lang="pt-BR" sz="2400" b="1" dirty="0">
                <a:latin typeface="Amasis MT Pro" panose="02040504050005020304" pitchFamily="18" charset="0"/>
              </a:rPr>
              <a:t>onde está a luz?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A luz natural suave é a mais fácil de trabalhar. Você pode usar: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Janela difusa </a:t>
            </a:r>
            <a:r>
              <a:rPr lang="pt-BR" sz="2400" dirty="0">
                <a:latin typeface="Amasis MT Pro" panose="02040504050005020304" pitchFamily="18" charset="0"/>
              </a:rPr>
              <a:t>(sem sol direto)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Sombra aberta na rua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Luz dourada do fim da tarde </a:t>
            </a:r>
            <a:r>
              <a:rPr lang="pt-BR" sz="2400" dirty="0">
                <a:latin typeface="Amasis MT Pro" panose="02040504050005020304" pitchFamily="18" charset="0"/>
              </a:rPr>
              <a:t>(a famosa Golden Hour)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Luz do nascer do sol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B9D94-6B82-2FB4-B248-0D478CE9E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3C04E-509C-85A8-A274-2EA9B2646199}"/>
              </a:ext>
            </a:extLst>
          </p:cNvPr>
          <p:cNvSpPr txBox="1"/>
          <p:nvPr/>
        </p:nvSpPr>
        <p:spPr>
          <a:xfrm>
            <a:off x="1156970" y="8223897"/>
            <a:ext cx="4215130" cy="1615827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Quando a luz é suave, ela reduz sombras duras no rosto, suaviza imperfeições e destaca bem traços naturais.</a:t>
            </a:r>
            <a:endParaRPr lang="en-US" sz="2400" dirty="0">
              <a:latin typeface="Amasis MT Pro" panose="02040504050005020304" pitchFamily="18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A4D123D-83FD-D77D-F745-E0E04071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14" name="Graphic 13" descr="A brushstroke">
            <a:extLst>
              <a:ext uri="{FF2B5EF4-FFF2-40B4-BE49-F238E27FC236}">
                <a16:creationId xmlns:a16="http://schemas.microsoft.com/office/drawing/2014/main" id="{EBAAA2DA-8D53-ED68-C37F-8B45B070F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Graphic 14" descr="Bookmark with solid fill">
            <a:extLst>
              <a:ext uri="{FF2B5EF4-FFF2-40B4-BE49-F238E27FC236}">
                <a16:creationId xmlns:a16="http://schemas.microsoft.com/office/drawing/2014/main" id="{8B94508F-2AC6-541F-E619-D04AD6395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D3815-5C1E-9E99-9928-371F5D348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0E7A4-5948-AFC2-DFD8-129FB5958270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B5DF9-2152-5BCE-AB33-D2A42B94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8EFAB-7833-BCB9-C020-66C85851857D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2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9C0E5-E638-820D-2FB2-EF644AC994BA}"/>
              </a:ext>
            </a:extLst>
          </p:cNvPr>
          <p:cNvSpPr txBox="1"/>
          <p:nvPr/>
        </p:nvSpPr>
        <p:spPr>
          <a:xfrm>
            <a:off x="1056641" y="5953492"/>
            <a:ext cx="7490460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Use Fundos Simples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1D09D-8ACB-55B6-ABD3-32CD06C7E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79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8114-0076-8EEB-49E1-30CDF3DC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44C9AA-690C-5EDE-D218-BC2E2DF0EF65}"/>
              </a:ext>
            </a:extLst>
          </p:cNvPr>
          <p:cNvSpPr txBox="1"/>
          <p:nvPr/>
        </p:nvSpPr>
        <p:spPr>
          <a:xfrm>
            <a:off x="1170940" y="770666"/>
            <a:ext cx="7922259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Use Fundos Simples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B50D9-95A3-A491-7B1F-F656FED964B1}"/>
              </a:ext>
            </a:extLst>
          </p:cNvPr>
          <p:cNvSpPr txBox="1"/>
          <p:nvPr/>
        </p:nvSpPr>
        <p:spPr>
          <a:xfrm>
            <a:off x="1170941" y="2750431"/>
            <a:ext cx="7490460" cy="530914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Um fundo simples ajuda o rosto do modelo a se destacar. Quanto mais neutro, melhor. Não precisa ser totalmente liso, basta que não distraia.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Boas opções: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Paredes claras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Árvores desfocadas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Portas grandes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Tecidos pendurados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latin typeface="Amasis MT Pro" panose="02040504050005020304" pitchFamily="18" charset="0"/>
              </a:rPr>
              <a:t>Céu nublado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A042-AA49-05C3-DA35-7053E46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cartoon of a child with brown hair&#10;&#10;AI-generated content may be incorrect.">
            <a:extLst>
              <a:ext uri="{FF2B5EF4-FFF2-40B4-BE49-F238E27FC236}">
                <a16:creationId xmlns:a16="http://schemas.microsoft.com/office/drawing/2014/main" id="{6E66B741-198D-9EE7-0275-FC371477CF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72009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8963C-7249-9B8F-34D7-21DB4BFE619E}"/>
              </a:ext>
            </a:extLst>
          </p:cNvPr>
          <p:cNvSpPr txBox="1"/>
          <p:nvPr/>
        </p:nvSpPr>
        <p:spPr>
          <a:xfrm>
            <a:off x="1170940" y="8195034"/>
            <a:ext cx="41630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latin typeface="Amasis MT Pro" panose="02040504050005020304" pitchFamily="18" charset="0"/>
              </a:rPr>
              <a:t>Fundos</a:t>
            </a:r>
            <a:r>
              <a:rPr lang="en-US" sz="2400" dirty="0">
                <a:latin typeface="Amasis MT Pro" panose="02040504050005020304" pitchFamily="18" charset="0"/>
              </a:rPr>
              <a:t> simples </a:t>
            </a:r>
            <a:r>
              <a:rPr lang="en-US" sz="2400" dirty="0" err="1">
                <a:latin typeface="Amasis MT Pro" panose="02040504050005020304" pitchFamily="18" charset="0"/>
              </a:rPr>
              <a:t>agregam</a:t>
            </a:r>
            <a:r>
              <a:rPr lang="en-US" sz="2400" dirty="0">
                <a:latin typeface="Amasis MT Pro" panose="02040504050005020304" pitchFamily="18" charset="0"/>
              </a:rPr>
              <a:t> </a:t>
            </a:r>
            <a:r>
              <a:rPr lang="en-US" sz="2400" dirty="0" err="1">
                <a:latin typeface="Amasis MT Pro" panose="02040504050005020304" pitchFamily="18" charset="0"/>
              </a:rPr>
              <a:t>coerência</a:t>
            </a:r>
            <a:r>
              <a:rPr lang="en-US" sz="2400" dirty="0">
                <a:latin typeface="Amasis MT Pro" panose="02040504050005020304" pitchFamily="18" charset="0"/>
              </a:rPr>
              <a:t> e </a:t>
            </a:r>
            <a:r>
              <a:rPr lang="en-US" sz="2400" dirty="0" err="1">
                <a:latin typeface="Amasis MT Pro" panose="02040504050005020304" pitchFamily="18" charset="0"/>
              </a:rPr>
              <a:t>deixam</a:t>
            </a:r>
            <a:r>
              <a:rPr lang="en-US" sz="2400" dirty="0">
                <a:latin typeface="Amasis MT Pro" panose="02040504050005020304" pitchFamily="18" charset="0"/>
              </a:rPr>
              <a:t> o </a:t>
            </a:r>
            <a:r>
              <a:rPr lang="en-US" sz="2400" dirty="0" err="1">
                <a:latin typeface="Amasis MT Pro" panose="02040504050005020304" pitchFamily="18" charset="0"/>
              </a:rPr>
              <a:t>retrato</a:t>
            </a:r>
            <a:r>
              <a:rPr lang="en-US" sz="2400" dirty="0">
                <a:latin typeface="Amasis MT Pro" panose="02040504050005020304" pitchFamily="18" charset="0"/>
              </a:rPr>
              <a:t> </a:t>
            </a:r>
            <a:r>
              <a:rPr lang="en-US" sz="2400" dirty="0" err="1">
                <a:latin typeface="Amasis MT Pro" panose="02040504050005020304" pitchFamily="18" charset="0"/>
              </a:rPr>
              <a:t>mais</a:t>
            </a:r>
            <a:r>
              <a:rPr lang="en-US" sz="2400" dirty="0">
                <a:latin typeface="Amasis MT Pro" panose="02040504050005020304" pitchFamily="18" charset="0"/>
              </a:rPr>
              <a:t> </a:t>
            </a:r>
            <a:r>
              <a:rPr lang="en-US" sz="2400" dirty="0" err="1">
                <a:latin typeface="Amasis MT Pro" panose="02040504050005020304" pitchFamily="18" charset="0"/>
              </a:rPr>
              <a:t>profissional</a:t>
            </a:r>
            <a:r>
              <a:rPr lang="en-US" sz="2400" dirty="0">
                <a:latin typeface="Amasis MT Pro" panose="02040504050005020304" pitchFamily="18" charset="0"/>
              </a:rPr>
              <a:t>, </a:t>
            </a:r>
            <a:r>
              <a:rPr lang="en-US" sz="2400" dirty="0" err="1">
                <a:latin typeface="Amasis MT Pro" panose="02040504050005020304" pitchFamily="18" charset="0"/>
              </a:rPr>
              <a:t>mesmo</a:t>
            </a:r>
            <a:r>
              <a:rPr lang="en-US" sz="2400" dirty="0">
                <a:latin typeface="Amasis MT Pro" panose="02040504050005020304" pitchFamily="18" charset="0"/>
              </a:rPr>
              <a:t> com </a:t>
            </a:r>
            <a:r>
              <a:rPr lang="en-US" sz="2400" dirty="0" err="1">
                <a:latin typeface="Amasis MT Pro" panose="02040504050005020304" pitchFamily="18" charset="0"/>
              </a:rPr>
              <a:t>equipamentos</a:t>
            </a:r>
            <a:r>
              <a:rPr lang="en-US" sz="2400" dirty="0">
                <a:latin typeface="Amasis MT Pro" panose="02040504050005020304" pitchFamily="18" charset="0"/>
              </a:rPr>
              <a:t> </a:t>
            </a:r>
            <a:r>
              <a:rPr lang="en-US" sz="2400" dirty="0" err="1">
                <a:latin typeface="Amasis MT Pro" panose="02040504050005020304" pitchFamily="18" charset="0"/>
              </a:rPr>
              <a:t>básicos</a:t>
            </a:r>
            <a:r>
              <a:rPr lang="en-US" sz="2400" dirty="0">
                <a:latin typeface="Amasis MT Pro" panose="02040504050005020304" pitchFamily="18" charset="0"/>
              </a:rPr>
              <a:t>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2FB5381-784D-E9F9-B21A-3ECB9CB2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14" name="Graphic 13" descr="A brushstroke">
            <a:extLst>
              <a:ext uri="{FF2B5EF4-FFF2-40B4-BE49-F238E27FC236}">
                <a16:creationId xmlns:a16="http://schemas.microsoft.com/office/drawing/2014/main" id="{4EC176F4-E73B-F031-A2CF-FC176DCA6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Graphic 14" descr="Bookmark with solid fill">
            <a:extLst>
              <a:ext uri="{FF2B5EF4-FFF2-40B4-BE49-F238E27FC236}">
                <a16:creationId xmlns:a16="http://schemas.microsoft.com/office/drawing/2014/main" id="{10D37F98-9FD3-C4CC-EF92-C32D9AF49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7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F0D8F-81F4-B642-D03C-2DD30BB8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9638CF-12AC-7062-E74D-7C892FA3DED3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03E96-B4AE-DAFB-6AF5-CBC234030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A51C0-C9A5-B7A3-2814-DBB192E6822D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3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EB07F-54B9-F1D1-D46A-2827B08D17DD}"/>
              </a:ext>
            </a:extLst>
          </p:cNvPr>
          <p:cNvSpPr txBox="1"/>
          <p:nvPr/>
        </p:nvSpPr>
        <p:spPr>
          <a:xfrm>
            <a:off x="330200" y="5953492"/>
            <a:ext cx="8941118" cy="815608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Foque Sempre nos Olhos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A0E0B-F6F3-85F2-0226-00F68EE94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32542-147E-C523-BEFF-6A5759691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24AC29-E9EE-64F9-172F-2BE3AA1B6FF7}"/>
              </a:ext>
            </a:extLst>
          </p:cNvPr>
          <p:cNvSpPr txBox="1"/>
          <p:nvPr/>
        </p:nvSpPr>
        <p:spPr>
          <a:xfrm>
            <a:off x="1170940" y="770666"/>
            <a:ext cx="8125460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latin typeface="Gill Sans Ultra Bold" panose="020B0A02020104020203" pitchFamily="34" charset="0"/>
              </a:rPr>
              <a:t>Foque Sempre nos Olhos</a:t>
            </a:r>
            <a:endParaRPr lang="en-US" sz="4400" dirty="0"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CF7AE-2171-BB08-C103-DAC5FBEFFA9B}"/>
              </a:ext>
            </a:extLst>
          </p:cNvPr>
          <p:cNvSpPr txBox="1"/>
          <p:nvPr/>
        </p:nvSpPr>
        <p:spPr>
          <a:xfrm>
            <a:off x="1170941" y="2750431"/>
            <a:ext cx="7490460" cy="4016484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Em um retrato, os olhos são a parte mais importante, porque criam conexão. Mesmo que o resto esteja suavemente desfocado, </a:t>
            </a:r>
            <a:r>
              <a:rPr lang="pt-BR" sz="2400" b="1" dirty="0">
                <a:latin typeface="Amasis MT Pro" panose="02040504050005020304" pitchFamily="18" charset="0"/>
              </a:rPr>
              <a:t>os olhos precisam estar extremamente nítidos</a:t>
            </a:r>
            <a:r>
              <a:rPr lang="pt-BR" sz="2400" dirty="0">
                <a:latin typeface="Amasis MT Pro" panose="02040504050005020304" pitchFamily="18" charset="0"/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Use: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Modo de detecção de olhos</a:t>
            </a:r>
          </a:p>
          <a:p>
            <a:pPr marL="342900" indent="-342900" algn="just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Amasis MT Pro" panose="02040504050005020304" pitchFamily="18" charset="0"/>
              </a:rPr>
              <a:t>Ponto de foco único sobre o olho mais próximo da câmera</a:t>
            </a:r>
            <a:endParaRPr lang="en-US" sz="2400" dirty="0">
              <a:latin typeface="Amasis MT Pro" panose="020405040500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A5B6A-E92D-EEDD-C70D-472E1698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6CFB6-415F-9862-5EC3-C944F49927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7200900"/>
            <a:ext cx="3291840" cy="493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8795-67DD-C5BB-B9CB-4CFC4DA37AE6}"/>
              </a:ext>
            </a:extLst>
          </p:cNvPr>
          <p:cNvSpPr txBox="1"/>
          <p:nvPr/>
        </p:nvSpPr>
        <p:spPr>
          <a:xfrm>
            <a:off x="1170940" y="6890631"/>
            <a:ext cx="4198620" cy="1246495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400" dirty="0">
                <a:latin typeface="Amasis MT Pro" panose="02040504050005020304" pitchFamily="18" charset="0"/>
              </a:rPr>
              <a:t>Se a câmera tiver dificuldade de focar, peça ao modelo para ficar imóvel por um segundo.</a:t>
            </a:r>
            <a:endParaRPr lang="en-US" sz="2400" dirty="0">
              <a:latin typeface="Amasis MT Pro" panose="020405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4207D7-DBCC-FD0B-B78A-9A956553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  <p:pic>
        <p:nvPicPr>
          <p:cNvPr id="8" name="Graphic 7" descr="A brushstroke">
            <a:extLst>
              <a:ext uri="{FF2B5EF4-FFF2-40B4-BE49-F238E27FC236}">
                <a16:creationId xmlns:a16="http://schemas.microsoft.com/office/drawing/2014/main" id="{113F648E-70A2-F975-72AB-D12EC2BC4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2192024" y="-4892815"/>
            <a:ext cx="5936369" cy="929932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9" name="Graphic 8" descr="Bookmark with solid fill">
            <a:extLst>
              <a:ext uri="{FF2B5EF4-FFF2-40B4-BE49-F238E27FC236}">
                <a16:creationId xmlns:a16="http://schemas.microsoft.com/office/drawing/2014/main" id="{B84B02AC-8DD4-AE60-6D57-9733E6EFA5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247" y="-206070"/>
            <a:ext cx="711201" cy="195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4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EC71-7EB7-0DF6-0CBF-9D2EE2283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040F7B-5596-C7E8-6404-37228DA723A8}"/>
              </a:ext>
            </a:extLst>
          </p:cNvPr>
          <p:cNvSpPr/>
          <p:nvPr/>
        </p:nvSpPr>
        <p:spPr>
          <a:xfrm>
            <a:off x="0" y="-177800"/>
            <a:ext cx="9601200" cy="12979400"/>
          </a:xfrm>
          <a:prstGeom prst="rect">
            <a:avLst/>
          </a:prstGeom>
          <a:solidFill>
            <a:srgbClr val="314A5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08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F7887-08C3-2BA4-D16F-B214287C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6F7D8-268B-48AF-B1C3-44DBCDD3915A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D8F91-B5BB-F48B-8232-EA67793B66A1}"/>
              </a:ext>
            </a:extLst>
          </p:cNvPr>
          <p:cNvSpPr txBox="1"/>
          <p:nvPr/>
        </p:nvSpPr>
        <p:spPr>
          <a:xfrm>
            <a:off x="3111500" y="3162300"/>
            <a:ext cx="3378200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1500" dirty="0">
                <a:ln>
                  <a:solidFill>
                    <a:srgbClr val="613D29"/>
                  </a:solidFill>
                </a:ln>
                <a:solidFill>
                  <a:srgbClr val="A06443"/>
                </a:solidFill>
                <a:latin typeface="Gill Sans Ultra Bold" panose="020B0A02020104020203" pitchFamily="34" charset="0"/>
              </a:rPr>
              <a:t>4</a:t>
            </a:r>
            <a:endParaRPr lang="en-US" sz="41500" dirty="0">
              <a:ln>
                <a:solidFill>
                  <a:srgbClr val="613D29"/>
                </a:solidFill>
              </a:ln>
              <a:solidFill>
                <a:srgbClr val="A06443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4E0D3-9D48-101C-CC27-EF91B2C0A28C}"/>
              </a:ext>
            </a:extLst>
          </p:cNvPr>
          <p:cNvSpPr txBox="1"/>
          <p:nvPr/>
        </p:nvSpPr>
        <p:spPr>
          <a:xfrm>
            <a:off x="0" y="5953492"/>
            <a:ext cx="9601199" cy="1492716"/>
          </a:xfrm>
          <a:prstGeom prst="rect">
            <a:avLst/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pt-BR" sz="4400" dirty="0">
                <a:solidFill>
                  <a:srgbClr val="FEE8C4"/>
                </a:solidFill>
                <a:latin typeface="Gill Sans Ultra Bold" panose="020B0A02020104020203" pitchFamily="34" charset="0"/>
              </a:rPr>
              <a:t>Trabalhe com Abertura Ampla</a:t>
            </a:r>
            <a:endParaRPr lang="en-US" sz="4400" dirty="0">
              <a:solidFill>
                <a:srgbClr val="FEE8C4"/>
              </a:solidFill>
              <a:latin typeface="Gill Sans Ultra Bold" panose="020B0A020201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800C7-3819-9935-5EDE-FC960442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Essência Capturada - Expressão em Cada Clique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72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</TotalTime>
  <Words>1182</Words>
  <Application>Microsoft Office PowerPoint</Application>
  <PresentationFormat>A3 Paper (297x420 mm)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Advent Pro</vt:lpstr>
      <vt:lpstr>Advent Pro ExtraBold</vt:lpstr>
      <vt:lpstr>Advent Pro SemiExpanded SemiBol</vt:lpstr>
      <vt:lpstr>Amasis MT Pro</vt:lpstr>
      <vt:lpstr>Aptos</vt:lpstr>
      <vt:lpstr>Aptos Display</vt:lpstr>
      <vt:lpstr>Arial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Jackelyne Batista</dc:creator>
  <cp:lastModifiedBy>Amanda Jackelyne Batista</cp:lastModifiedBy>
  <cp:revision>2</cp:revision>
  <dcterms:created xsi:type="dcterms:W3CDTF">2025-11-15T22:07:59Z</dcterms:created>
  <dcterms:modified xsi:type="dcterms:W3CDTF">2025-11-16T14:42:37Z</dcterms:modified>
</cp:coreProperties>
</file>